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1FBC27-9E1E-4F83-AF52-FD8644881EE2}">
          <p14:sldIdLst>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258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0431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3865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1950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49301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46613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9172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3191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690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667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920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223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567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8356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075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324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339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49755130"/>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08B5-34F0-4AF4-A999-875F9DE3ADF6}"/>
              </a:ext>
            </a:extLst>
          </p:cNvPr>
          <p:cNvSpPr>
            <a:spLocks noGrp="1"/>
          </p:cNvSpPr>
          <p:nvPr>
            <p:ph type="ctrTitle"/>
          </p:nvPr>
        </p:nvSpPr>
        <p:spPr/>
        <p:txBody>
          <a:bodyPr/>
          <a:lstStyle/>
          <a:p>
            <a:r>
              <a:rPr lang="en-US" dirty="0"/>
              <a:t>McArthur Island Flood Protection</a:t>
            </a:r>
          </a:p>
        </p:txBody>
      </p:sp>
      <p:sp>
        <p:nvSpPr>
          <p:cNvPr id="3" name="Subtitle 2">
            <a:extLst>
              <a:ext uri="{FF2B5EF4-FFF2-40B4-BE49-F238E27FC236}">
                <a16:creationId xmlns:a16="http://schemas.microsoft.com/office/drawing/2014/main" id="{32890429-0F35-4BE1-99BD-19DFECEF2CDD}"/>
              </a:ext>
            </a:extLst>
          </p:cNvPr>
          <p:cNvSpPr>
            <a:spLocks noGrp="1"/>
          </p:cNvSpPr>
          <p:nvPr>
            <p:ph type="subTitle" idx="1"/>
          </p:nvPr>
        </p:nvSpPr>
        <p:spPr/>
        <p:txBody>
          <a:bodyPr>
            <a:normAutofit/>
          </a:bodyPr>
          <a:lstStyle/>
          <a:p>
            <a:r>
              <a:rPr lang="en-US" dirty="0"/>
              <a:t>Design proposal </a:t>
            </a:r>
          </a:p>
          <a:p>
            <a:r>
              <a:rPr lang="en-US" dirty="0"/>
              <a:t>PREPARED BY Hannah Clark</a:t>
            </a:r>
          </a:p>
        </p:txBody>
      </p:sp>
    </p:spTree>
    <p:extLst>
      <p:ext uri="{BB962C8B-B14F-4D97-AF65-F5344CB8AC3E}">
        <p14:creationId xmlns:p14="http://schemas.microsoft.com/office/powerpoint/2010/main" val="254405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1690-7E13-4739-8E75-A7DDB19CEB76}"/>
              </a:ext>
            </a:extLst>
          </p:cNvPr>
          <p:cNvSpPr>
            <a:spLocks noGrp="1"/>
          </p:cNvSpPr>
          <p:nvPr>
            <p:ph type="title"/>
          </p:nvPr>
        </p:nvSpPr>
        <p:spPr>
          <a:xfrm>
            <a:off x="1141413" y="536109"/>
            <a:ext cx="9905998" cy="931645"/>
          </a:xfrm>
        </p:spPr>
        <p:txBody>
          <a:bodyPr/>
          <a:lstStyle/>
          <a:p>
            <a:r>
              <a:rPr lang="en-US" dirty="0" err="1"/>
              <a:t>Mcarthur</a:t>
            </a:r>
            <a:r>
              <a:rPr lang="en-US" dirty="0"/>
              <a:t> Island overview</a:t>
            </a:r>
          </a:p>
        </p:txBody>
      </p:sp>
      <p:pic>
        <p:nvPicPr>
          <p:cNvPr id="5" name="Content Placeholder 4">
            <a:extLst>
              <a:ext uri="{FF2B5EF4-FFF2-40B4-BE49-F238E27FC236}">
                <a16:creationId xmlns:a16="http://schemas.microsoft.com/office/drawing/2014/main" id="{E657CB97-BDA2-4C40-80C3-6B1EBD4E69D4}"/>
              </a:ext>
            </a:extLst>
          </p:cNvPr>
          <p:cNvPicPr>
            <a:picLocks noGrp="1" noChangeAspect="1"/>
          </p:cNvPicPr>
          <p:nvPr>
            <p:ph idx="1"/>
          </p:nvPr>
        </p:nvPicPr>
        <p:blipFill>
          <a:blip r:embed="rId2"/>
          <a:stretch>
            <a:fillRect/>
          </a:stretch>
        </p:blipFill>
        <p:spPr>
          <a:xfrm>
            <a:off x="2370632" y="1398075"/>
            <a:ext cx="6934272" cy="4136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D2062015-6BB7-4788-B5A2-09E62F18609B}"/>
              </a:ext>
            </a:extLst>
          </p:cNvPr>
          <p:cNvSpPr txBox="1"/>
          <p:nvPr/>
        </p:nvSpPr>
        <p:spPr>
          <a:xfrm>
            <a:off x="1448127" y="5856942"/>
            <a:ext cx="10129040" cy="738664"/>
          </a:xfrm>
          <a:prstGeom prst="rect">
            <a:avLst/>
          </a:prstGeom>
          <a:noFill/>
        </p:spPr>
        <p:txBody>
          <a:bodyPr wrap="square" rtlCol="0">
            <a:spAutoFit/>
          </a:bodyPr>
          <a:lstStyle/>
          <a:p>
            <a:r>
              <a:rPr lang="en-US" sz="1400" dirty="0"/>
              <a:t>McArthur Island is home to many sports fields and facilities.  The annual flooding causes problems with access as well as damage to existing facilities.  This project is focused on developing flood protection along the south side of the park as well as changes to the slough for more regional flood mitigation.</a:t>
            </a:r>
          </a:p>
        </p:txBody>
      </p:sp>
      <p:sp>
        <p:nvSpPr>
          <p:cNvPr id="4" name="TextBox 3">
            <a:extLst>
              <a:ext uri="{FF2B5EF4-FFF2-40B4-BE49-F238E27FC236}">
                <a16:creationId xmlns:a16="http://schemas.microsoft.com/office/drawing/2014/main" id="{0962D27C-78D3-4A0A-BE80-8476DB5811F7}"/>
              </a:ext>
            </a:extLst>
          </p:cNvPr>
          <p:cNvSpPr txBox="1"/>
          <p:nvPr/>
        </p:nvSpPr>
        <p:spPr>
          <a:xfrm>
            <a:off x="5996580" y="5579943"/>
            <a:ext cx="5321573" cy="276999"/>
          </a:xfrm>
          <a:prstGeom prst="rect">
            <a:avLst/>
          </a:prstGeom>
          <a:noFill/>
        </p:spPr>
        <p:txBody>
          <a:bodyPr wrap="square" rtlCol="0">
            <a:spAutoFit/>
          </a:bodyPr>
          <a:lstStyle/>
          <a:p>
            <a:r>
              <a:rPr lang="en-US" sz="1200" dirty="0"/>
              <a:t>Photo: City of Kamloops; Drawing: Author Generated</a:t>
            </a:r>
          </a:p>
        </p:txBody>
      </p:sp>
    </p:spTree>
    <p:extLst>
      <p:ext uri="{BB962C8B-B14F-4D97-AF65-F5344CB8AC3E}">
        <p14:creationId xmlns:p14="http://schemas.microsoft.com/office/powerpoint/2010/main" val="220419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D298F-8721-4D9E-BF3F-6089A18591CF}"/>
              </a:ext>
            </a:extLst>
          </p:cNvPr>
          <p:cNvSpPr>
            <a:spLocks noGrp="1"/>
          </p:cNvSpPr>
          <p:nvPr>
            <p:ph type="title"/>
          </p:nvPr>
        </p:nvSpPr>
        <p:spPr>
          <a:xfrm>
            <a:off x="1141413" y="618518"/>
            <a:ext cx="9905998" cy="1096476"/>
          </a:xfrm>
        </p:spPr>
        <p:txBody>
          <a:bodyPr/>
          <a:lstStyle/>
          <a:p>
            <a:r>
              <a:rPr lang="en-US" dirty="0"/>
              <a:t>Nature Path - Cross Sections</a:t>
            </a:r>
          </a:p>
        </p:txBody>
      </p:sp>
      <p:pic>
        <p:nvPicPr>
          <p:cNvPr id="8" name="Content Placeholder 7">
            <a:extLst>
              <a:ext uri="{FF2B5EF4-FFF2-40B4-BE49-F238E27FC236}">
                <a16:creationId xmlns:a16="http://schemas.microsoft.com/office/drawing/2014/main" id="{B8D2F8F6-7BB2-427A-94FD-DEAB010DC384}"/>
              </a:ext>
            </a:extLst>
          </p:cNvPr>
          <p:cNvPicPr>
            <a:picLocks noGrp="1" noChangeAspect="1"/>
          </p:cNvPicPr>
          <p:nvPr>
            <p:ph sz="half" idx="1"/>
          </p:nvPr>
        </p:nvPicPr>
        <p:blipFill>
          <a:blip r:embed="rId2"/>
          <a:stretch>
            <a:fillRect/>
          </a:stretch>
        </p:blipFill>
        <p:spPr>
          <a:xfrm>
            <a:off x="3088039" y="1384278"/>
            <a:ext cx="5212201" cy="1788803"/>
          </a:xfrm>
        </p:spPr>
      </p:pic>
      <p:pic>
        <p:nvPicPr>
          <p:cNvPr id="10" name="Content Placeholder 9">
            <a:extLst>
              <a:ext uri="{FF2B5EF4-FFF2-40B4-BE49-F238E27FC236}">
                <a16:creationId xmlns:a16="http://schemas.microsoft.com/office/drawing/2014/main" id="{B4A24F60-AA11-4BB7-90A0-A16566F8962A}"/>
              </a:ext>
            </a:extLst>
          </p:cNvPr>
          <p:cNvPicPr>
            <a:picLocks noGrp="1" noChangeAspect="1"/>
          </p:cNvPicPr>
          <p:nvPr>
            <p:ph sz="half" idx="2"/>
          </p:nvPr>
        </p:nvPicPr>
        <p:blipFill>
          <a:blip r:embed="rId3"/>
          <a:stretch>
            <a:fillRect/>
          </a:stretch>
        </p:blipFill>
        <p:spPr>
          <a:xfrm>
            <a:off x="1580298" y="3573631"/>
            <a:ext cx="8852235" cy="1900091"/>
          </a:xfrm>
        </p:spPr>
      </p:pic>
      <p:sp>
        <p:nvSpPr>
          <p:cNvPr id="2" name="TextBox 1">
            <a:extLst>
              <a:ext uri="{FF2B5EF4-FFF2-40B4-BE49-F238E27FC236}">
                <a16:creationId xmlns:a16="http://schemas.microsoft.com/office/drawing/2014/main" id="{C0EB16D1-872F-4094-A3F7-E4C414DA6E18}"/>
              </a:ext>
            </a:extLst>
          </p:cNvPr>
          <p:cNvSpPr txBox="1"/>
          <p:nvPr/>
        </p:nvSpPr>
        <p:spPr>
          <a:xfrm>
            <a:off x="6200652" y="3179949"/>
            <a:ext cx="3261230" cy="276999"/>
          </a:xfrm>
          <a:prstGeom prst="rect">
            <a:avLst/>
          </a:prstGeom>
          <a:noFill/>
        </p:spPr>
        <p:txBody>
          <a:bodyPr wrap="square" rtlCol="0">
            <a:spAutoFit/>
          </a:bodyPr>
          <a:lstStyle/>
          <a:p>
            <a:r>
              <a:rPr lang="en-US" sz="1200" dirty="0"/>
              <a:t>Source: Author Generated</a:t>
            </a:r>
          </a:p>
        </p:txBody>
      </p:sp>
      <p:sp>
        <p:nvSpPr>
          <p:cNvPr id="6" name="TextBox 5">
            <a:extLst>
              <a:ext uri="{FF2B5EF4-FFF2-40B4-BE49-F238E27FC236}">
                <a16:creationId xmlns:a16="http://schemas.microsoft.com/office/drawing/2014/main" id="{B92459D8-5CFD-4696-8D57-EE844F812126}"/>
              </a:ext>
            </a:extLst>
          </p:cNvPr>
          <p:cNvSpPr txBox="1"/>
          <p:nvPr/>
        </p:nvSpPr>
        <p:spPr>
          <a:xfrm>
            <a:off x="8370227" y="5531529"/>
            <a:ext cx="3261230" cy="276999"/>
          </a:xfrm>
          <a:prstGeom prst="rect">
            <a:avLst/>
          </a:prstGeom>
          <a:noFill/>
        </p:spPr>
        <p:txBody>
          <a:bodyPr wrap="square" rtlCol="0">
            <a:spAutoFit/>
          </a:bodyPr>
          <a:lstStyle/>
          <a:p>
            <a:r>
              <a:rPr lang="en-US" sz="1200" dirty="0"/>
              <a:t>Source: Author Generated</a:t>
            </a:r>
          </a:p>
        </p:txBody>
      </p:sp>
      <p:sp>
        <p:nvSpPr>
          <p:cNvPr id="3" name="TextBox 2">
            <a:extLst>
              <a:ext uri="{FF2B5EF4-FFF2-40B4-BE49-F238E27FC236}">
                <a16:creationId xmlns:a16="http://schemas.microsoft.com/office/drawing/2014/main" id="{3A2BDE7B-8C14-474B-8C6D-0A696E4E8A95}"/>
              </a:ext>
            </a:extLst>
          </p:cNvPr>
          <p:cNvSpPr txBox="1"/>
          <p:nvPr/>
        </p:nvSpPr>
        <p:spPr>
          <a:xfrm>
            <a:off x="1580298" y="5977872"/>
            <a:ext cx="9027527" cy="523220"/>
          </a:xfrm>
          <a:prstGeom prst="rect">
            <a:avLst/>
          </a:prstGeom>
          <a:noFill/>
        </p:spPr>
        <p:txBody>
          <a:bodyPr wrap="square" rtlCol="0">
            <a:spAutoFit/>
          </a:bodyPr>
          <a:lstStyle/>
          <a:p>
            <a:r>
              <a:rPr lang="en-US" sz="1400" dirty="0"/>
              <a:t>Cross sections of design changes to existing nature path including a raise in elevation of the path, a concrete retaining wall where necessary, and a slope down to existing ground.</a:t>
            </a:r>
          </a:p>
        </p:txBody>
      </p:sp>
    </p:spTree>
    <p:extLst>
      <p:ext uri="{BB962C8B-B14F-4D97-AF65-F5344CB8AC3E}">
        <p14:creationId xmlns:p14="http://schemas.microsoft.com/office/powerpoint/2010/main" val="33335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AC72-09E5-4909-92D7-548FDADB94D9}"/>
              </a:ext>
            </a:extLst>
          </p:cNvPr>
          <p:cNvSpPr>
            <a:spLocks noGrp="1"/>
          </p:cNvSpPr>
          <p:nvPr>
            <p:ph type="title"/>
          </p:nvPr>
        </p:nvSpPr>
        <p:spPr>
          <a:xfrm>
            <a:off x="1141413" y="618518"/>
            <a:ext cx="9905998" cy="1190660"/>
          </a:xfrm>
        </p:spPr>
        <p:txBody>
          <a:bodyPr/>
          <a:lstStyle/>
          <a:p>
            <a:r>
              <a:rPr lang="en-US" dirty="0"/>
              <a:t>Roadway – Cross Sections</a:t>
            </a:r>
          </a:p>
        </p:txBody>
      </p:sp>
      <p:pic>
        <p:nvPicPr>
          <p:cNvPr id="12" name="Content Placeholder 11">
            <a:extLst>
              <a:ext uri="{FF2B5EF4-FFF2-40B4-BE49-F238E27FC236}">
                <a16:creationId xmlns:a16="http://schemas.microsoft.com/office/drawing/2014/main" id="{B5F2F208-1BCB-443E-849E-850E89CA7506}"/>
              </a:ext>
            </a:extLst>
          </p:cNvPr>
          <p:cNvPicPr>
            <a:picLocks noGrp="1" noChangeAspect="1"/>
          </p:cNvPicPr>
          <p:nvPr>
            <p:ph sz="half" idx="1"/>
          </p:nvPr>
        </p:nvPicPr>
        <p:blipFill>
          <a:blip r:embed="rId2"/>
          <a:stretch>
            <a:fillRect/>
          </a:stretch>
        </p:blipFill>
        <p:spPr>
          <a:xfrm>
            <a:off x="3037532" y="3712406"/>
            <a:ext cx="6051523" cy="1949537"/>
          </a:xfrm>
        </p:spPr>
      </p:pic>
      <p:pic>
        <p:nvPicPr>
          <p:cNvPr id="10" name="Content Placeholder 9">
            <a:extLst>
              <a:ext uri="{FF2B5EF4-FFF2-40B4-BE49-F238E27FC236}">
                <a16:creationId xmlns:a16="http://schemas.microsoft.com/office/drawing/2014/main" id="{6EEF0CD1-FA07-4764-8CE2-250A6DA83320}"/>
              </a:ext>
            </a:extLst>
          </p:cNvPr>
          <p:cNvPicPr>
            <a:picLocks noGrp="1" noChangeAspect="1"/>
          </p:cNvPicPr>
          <p:nvPr>
            <p:ph sz="half" idx="2"/>
          </p:nvPr>
        </p:nvPicPr>
        <p:blipFill>
          <a:blip r:embed="rId3"/>
          <a:stretch>
            <a:fillRect/>
          </a:stretch>
        </p:blipFill>
        <p:spPr>
          <a:xfrm>
            <a:off x="1672225" y="1436283"/>
            <a:ext cx="8844373" cy="1999124"/>
          </a:xfrm>
        </p:spPr>
      </p:pic>
      <p:sp>
        <p:nvSpPr>
          <p:cNvPr id="3" name="TextBox 2">
            <a:extLst>
              <a:ext uri="{FF2B5EF4-FFF2-40B4-BE49-F238E27FC236}">
                <a16:creationId xmlns:a16="http://schemas.microsoft.com/office/drawing/2014/main" id="{94292BC5-652C-4AB3-9B3D-BD9434B6CD01}"/>
              </a:ext>
            </a:extLst>
          </p:cNvPr>
          <p:cNvSpPr txBox="1"/>
          <p:nvPr/>
        </p:nvSpPr>
        <p:spPr>
          <a:xfrm>
            <a:off x="8415941" y="3435407"/>
            <a:ext cx="3821463" cy="276999"/>
          </a:xfrm>
          <a:prstGeom prst="rect">
            <a:avLst/>
          </a:prstGeom>
          <a:noFill/>
        </p:spPr>
        <p:txBody>
          <a:bodyPr wrap="square" rtlCol="0">
            <a:spAutoFit/>
          </a:bodyPr>
          <a:lstStyle/>
          <a:p>
            <a:r>
              <a:rPr lang="en-US" sz="1200" dirty="0"/>
              <a:t>Source: Author Generated</a:t>
            </a:r>
          </a:p>
        </p:txBody>
      </p:sp>
      <p:sp>
        <p:nvSpPr>
          <p:cNvPr id="6" name="TextBox 5">
            <a:extLst>
              <a:ext uri="{FF2B5EF4-FFF2-40B4-BE49-F238E27FC236}">
                <a16:creationId xmlns:a16="http://schemas.microsoft.com/office/drawing/2014/main" id="{B78D2EA1-0F0A-45D8-84D1-67413270DAC1}"/>
              </a:ext>
            </a:extLst>
          </p:cNvPr>
          <p:cNvSpPr txBox="1"/>
          <p:nvPr/>
        </p:nvSpPr>
        <p:spPr>
          <a:xfrm>
            <a:off x="6969847" y="5661943"/>
            <a:ext cx="3261230" cy="276999"/>
          </a:xfrm>
          <a:prstGeom prst="rect">
            <a:avLst/>
          </a:prstGeom>
          <a:noFill/>
        </p:spPr>
        <p:txBody>
          <a:bodyPr wrap="square" rtlCol="0">
            <a:spAutoFit/>
          </a:bodyPr>
          <a:lstStyle/>
          <a:p>
            <a:r>
              <a:rPr lang="en-US" sz="1200" dirty="0"/>
              <a:t>Source: Author Generated</a:t>
            </a:r>
          </a:p>
        </p:txBody>
      </p:sp>
      <p:sp>
        <p:nvSpPr>
          <p:cNvPr id="4" name="TextBox 3">
            <a:extLst>
              <a:ext uri="{FF2B5EF4-FFF2-40B4-BE49-F238E27FC236}">
                <a16:creationId xmlns:a16="http://schemas.microsoft.com/office/drawing/2014/main" id="{865E84C7-17B4-41F9-83BA-25B43D08067E}"/>
              </a:ext>
            </a:extLst>
          </p:cNvPr>
          <p:cNvSpPr txBox="1"/>
          <p:nvPr/>
        </p:nvSpPr>
        <p:spPr>
          <a:xfrm>
            <a:off x="298259" y="6094692"/>
            <a:ext cx="11753769" cy="523220"/>
          </a:xfrm>
          <a:prstGeom prst="rect">
            <a:avLst/>
          </a:prstGeom>
          <a:noFill/>
        </p:spPr>
        <p:txBody>
          <a:bodyPr wrap="square" rtlCol="0">
            <a:spAutoFit/>
          </a:bodyPr>
          <a:lstStyle/>
          <a:p>
            <a:r>
              <a:rPr lang="en-US" sz="1400" dirty="0"/>
              <a:t>Cross sections of roadways and parking areas that include a raise in elevation, concrete retaining walls and slopes or stairs to existing ground.</a:t>
            </a:r>
          </a:p>
        </p:txBody>
      </p:sp>
    </p:spTree>
    <p:extLst>
      <p:ext uri="{BB962C8B-B14F-4D97-AF65-F5344CB8AC3E}">
        <p14:creationId xmlns:p14="http://schemas.microsoft.com/office/powerpoint/2010/main" val="61156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78D0-15F9-4860-A0A3-4491D4D3953F}"/>
              </a:ext>
            </a:extLst>
          </p:cNvPr>
          <p:cNvSpPr>
            <a:spLocks noGrp="1"/>
          </p:cNvSpPr>
          <p:nvPr>
            <p:ph type="title"/>
          </p:nvPr>
        </p:nvSpPr>
        <p:spPr/>
        <p:txBody>
          <a:bodyPr/>
          <a:lstStyle/>
          <a:p>
            <a:r>
              <a:rPr lang="en-US" dirty="0"/>
              <a:t>Roadway – Cross Sections</a:t>
            </a:r>
          </a:p>
        </p:txBody>
      </p:sp>
      <p:pic>
        <p:nvPicPr>
          <p:cNvPr id="6" name="Content Placeholder 5">
            <a:extLst>
              <a:ext uri="{FF2B5EF4-FFF2-40B4-BE49-F238E27FC236}">
                <a16:creationId xmlns:a16="http://schemas.microsoft.com/office/drawing/2014/main" id="{0D830F3C-538F-4577-9B93-0324D93C2145}"/>
              </a:ext>
            </a:extLst>
          </p:cNvPr>
          <p:cNvPicPr>
            <a:picLocks noGrp="1" noChangeAspect="1"/>
          </p:cNvPicPr>
          <p:nvPr>
            <p:ph sz="half" idx="1"/>
          </p:nvPr>
        </p:nvPicPr>
        <p:blipFill>
          <a:blip r:embed="rId2"/>
          <a:stretch>
            <a:fillRect/>
          </a:stretch>
        </p:blipFill>
        <p:spPr>
          <a:xfrm>
            <a:off x="1153187" y="1675977"/>
            <a:ext cx="9743938" cy="2257900"/>
          </a:xfrm>
        </p:spPr>
      </p:pic>
      <p:sp>
        <p:nvSpPr>
          <p:cNvPr id="4" name="TextBox 3">
            <a:extLst>
              <a:ext uri="{FF2B5EF4-FFF2-40B4-BE49-F238E27FC236}">
                <a16:creationId xmlns:a16="http://schemas.microsoft.com/office/drawing/2014/main" id="{1749DB39-9EB1-431B-8E6E-C67580D1B0BC}"/>
              </a:ext>
            </a:extLst>
          </p:cNvPr>
          <p:cNvSpPr txBox="1"/>
          <p:nvPr/>
        </p:nvSpPr>
        <p:spPr>
          <a:xfrm>
            <a:off x="8786874" y="3962403"/>
            <a:ext cx="3261230" cy="276999"/>
          </a:xfrm>
          <a:prstGeom prst="rect">
            <a:avLst/>
          </a:prstGeom>
          <a:noFill/>
        </p:spPr>
        <p:txBody>
          <a:bodyPr wrap="square" rtlCol="0">
            <a:spAutoFit/>
          </a:bodyPr>
          <a:lstStyle/>
          <a:p>
            <a:r>
              <a:rPr lang="en-US" sz="1200" dirty="0"/>
              <a:t>Source: Author Generated</a:t>
            </a:r>
          </a:p>
        </p:txBody>
      </p:sp>
      <p:sp>
        <p:nvSpPr>
          <p:cNvPr id="3" name="TextBox 2">
            <a:extLst>
              <a:ext uri="{FF2B5EF4-FFF2-40B4-BE49-F238E27FC236}">
                <a16:creationId xmlns:a16="http://schemas.microsoft.com/office/drawing/2014/main" id="{062E1977-3039-40EB-85FC-3B6757FB6848}"/>
              </a:ext>
            </a:extLst>
          </p:cNvPr>
          <p:cNvSpPr txBox="1"/>
          <p:nvPr/>
        </p:nvSpPr>
        <p:spPr>
          <a:xfrm>
            <a:off x="1153187" y="4811392"/>
            <a:ext cx="10023685" cy="584775"/>
          </a:xfrm>
          <a:prstGeom prst="rect">
            <a:avLst/>
          </a:prstGeom>
          <a:noFill/>
        </p:spPr>
        <p:txBody>
          <a:bodyPr wrap="square" rtlCol="0">
            <a:spAutoFit/>
          </a:bodyPr>
          <a:lstStyle/>
          <a:p>
            <a:r>
              <a:rPr lang="en-US" sz="1400" dirty="0"/>
              <a:t>Cross sections of roadways and parking areas that include a raise in elevation and slopes to existing ground.</a:t>
            </a:r>
          </a:p>
          <a:p>
            <a:endParaRPr lang="en-US" dirty="0"/>
          </a:p>
        </p:txBody>
      </p:sp>
    </p:spTree>
    <p:extLst>
      <p:ext uri="{BB962C8B-B14F-4D97-AF65-F5344CB8AC3E}">
        <p14:creationId xmlns:p14="http://schemas.microsoft.com/office/powerpoint/2010/main" val="115874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B97E-2035-4CA5-9E0A-52860C03E699}"/>
              </a:ext>
            </a:extLst>
          </p:cNvPr>
          <p:cNvSpPr>
            <a:spLocks noGrp="1"/>
          </p:cNvSpPr>
          <p:nvPr>
            <p:ph type="title"/>
          </p:nvPr>
        </p:nvSpPr>
        <p:spPr>
          <a:xfrm>
            <a:off x="646111" y="452718"/>
            <a:ext cx="9404723" cy="897297"/>
          </a:xfrm>
        </p:spPr>
        <p:txBody>
          <a:bodyPr/>
          <a:lstStyle/>
          <a:p>
            <a:r>
              <a:rPr lang="en-US" dirty="0"/>
              <a:t>Profile Views</a:t>
            </a:r>
          </a:p>
        </p:txBody>
      </p:sp>
      <p:pic>
        <p:nvPicPr>
          <p:cNvPr id="6" name="Content Placeholder 5">
            <a:extLst>
              <a:ext uri="{FF2B5EF4-FFF2-40B4-BE49-F238E27FC236}">
                <a16:creationId xmlns:a16="http://schemas.microsoft.com/office/drawing/2014/main" id="{EB1A17D5-05B6-4178-A279-E514FD798B1A}"/>
              </a:ext>
            </a:extLst>
          </p:cNvPr>
          <p:cNvPicPr>
            <a:picLocks noGrp="1" noChangeAspect="1"/>
          </p:cNvPicPr>
          <p:nvPr>
            <p:ph sz="half" idx="1"/>
          </p:nvPr>
        </p:nvPicPr>
        <p:blipFill>
          <a:blip r:embed="rId2"/>
          <a:stretch>
            <a:fillRect/>
          </a:stretch>
        </p:blipFill>
        <p:spPr>
          <a:xfrm>
            <a:off x="1612127" y="1204811"/>
            <a:ext cx="8222580" cy="2025759"/>
          </a:xfrm>
        </p:spPr>
      </p:pic>
      <p:pic>
        <p:nvPicPr>
          <p:cNvPr id="8" name="Content Placeholder 7">
            <a:extLst>
              <a:ext uri="{FF2B5EF4-FFF2-40B4-BE49-F238E27FC236}">
                <a16:creationId xmlns:a16="http://schemas.microsoft.com/office/drawing/2014/main" id="{29268E3A-D060-4FAD-B0F5-C6A3D3F3A1AC}"/>
              </a:ext>
            </a:extLst>
          </p:cNvPr>
          <p:cNvPicPr>
            <a:picLocks noGrp="1" noChangeAspect="1"/>
          </p:cNvPicPr>
          <p:nvPr>
            <p:ph sz="half" idx="2"/>
          </p:nvPr>
        </p:nvPicPr>
        <p:blipFill>
          <a:blip r:embed="rId3"/>
          <a:stretch>
            <a:fillRect/>
          </a:stretch>
        </p:blipFill>
        <p:spPr>
          <a:xfrm>
            <a:off x="1612127" y="3469889"/>
            <a:ext cx="8213267" cy="1894853"/>
          </a:xfrm>
        </p:spPr>
      </p:pic>
      <p:sp>
        <p:nvSpPr>
          <p:cNvPr id="5" name="TextBox 4">
            <a:extLst>
              <a:ext uri="{FF2B5EF4-FFF2-40B4-BE49-F238E27FC236}">
                <a16:creationId xmlns:a16="http://schemas.microsoft.com/office/drawing/2014/main" id="{D7E26685-34F4-4345-8CBA-B1B457742855}"/>
              </a:ext>
            </a:extLst>
          </p:cNvPr>
          <p:cNvSpPr txBox="1"/>
          <p:nvPr/>
        </p:nvSpPr>
        <p:spPr>
          <a:xfrm>
            <a:off x="7739042" y="5376190"/>
            <a:ext cx="3261230" cy="276999"/>
          </a:xfrm>
          <a:prstGeom prst="rect">
            <a:avLst/>
          </a:prstGeom>
          <a:noFill/>
        </p:spPr>
        <p:txBody>
          <a:bodyPr wrap="square" rtlCol="0">
            <a:spAutoFit/>
          </a:bodyPr>
          <a:lstStyle/>
          <a:p>
            <a:r>
              <a:rPr lang="en-US" sz="1200" dirty="0"/>
              <a:t>Source: Author Generated</a:t>
            </a:r>
          </a:p>
        </p:txBody>
      </p:sp>
      <p:sp>
        <p:nvSpPr>
          <p:cNvPr id="7" name="TextBox 6">
            <a:extLst>
              <a:ext uri="{FF2B5EF4-FFF2-40B4-BE49-F238E27FC236}">
                <a16:creationId xmlns:a16="http://schemas.microsoft.com/office/drawing/2014/main" id="{6BAFC886-1BF5-427D-BFFD-D05C09566370}"/>
              </a:ext>
            </a:extLst>
          </p:cNvPr>
          <p:cNvSpPr txBox="1"/>
          <p:nvPr/>
        </p:nvSpPr>
        <p:spPr>
          <a:xfrm>
            <a:off x="7739042" y="3192890"/>
            <a:ext cx="3261230" cy="276999"/>
          </a:xfrm>
          <a:prstGeom prst="rect">
            <a:avLst/>
          </a:prstGeom>
          <a:noFill/>
        </p:spPr>
        <p:txBody>
          <a:bodyPr wrap="square" rtlCol="0">
            <a:spAutoFit/>
          </a:bodyPr>
          <a:lstStyle/>
          <a:p>
            <a:r>
              <a:rPr lang="en-US" sz="1200" dirty="0"/>
              <a:t>Source: Author Generated</a:t>
            </a:r>
          </a:p>
        </p:txBody>
      </p:sp>
      <p:sp>
        <p:nvSpPr>
          <p:cNvPr id="3" name="TextBox 2">
            <a:extLst>
              <a:ext uri="{FF2B5EF4-FFF2-40B4-BE49-F238E27FC236}">
                <a16:creationId xmlns:a16="http://schemas.microsoft.com/office/drawing/2014/main" id="{FE49E3AB-F5DB-4CE0-B911-DD7AF924C703}"/>
              </a:ext>
            </a:extLst>
          </p:cNvPr>
          <p:cNvSpPr txBox="1"/>
          <p:nvPr/>
        </p:nvSpPr>
        <p:spPr>
          <a:xfrm>
            <a:off x="1546239" y="5859225"/>
            <a:ext cx="9709123" cy="307777"/>
          </a:xfrm>
          <a:prstGeom prst="rect">
            <a:avLst/>
          </a:prstGeom>
          <a:noFill/>
        </p:spPr>
        <p:txBody>
          <a:bodyPr wrap="square" rtlCol="0">
            <a:spAutoFit/>
          </a:bodyPr>
          <a:lstStyle/>
          <a:p>
            <a:r>
              <a:rPr lang="en-US" sz="1400" dirty="0"/>
              <a:t>Profile views illustrate the change in elevation proposed for the existing nature path and roadway.</a:t>
            </a:r>
          </a:p>
        </p:txBody>
      </p:sp>
    </p:spTree>
    <p:extLst>
      <p:ext uri="{BB962C8B-B14F-4D97-AF65-F5344CB8AC3E}">
        <p14:creationId xmlns:p14="http://schemas.microsoft.com/office/powerpoint/2010/main" val="277627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E4495A-0209-4E14-A1B8-61C7168B32C1}"/>
              </a:ext>
            </a:extLst>
          </p:cNvPr>
          <p:cNvSpPr>
            <a:spLocks noGrp="1"/>
          </p:cNvSpPr>
          <p:nvPr>
            <p:ph type="title"/>
          </p:nvPr>
        </p:nvSpPr>
        <p:spPr>
          <a:xfrm>
            <a:off x="645130" y="452718"/>
            <a:ext cx="9404723" cy="639073"/>
          </a:xfrm>
        </p:spPr>
        <p:txBody>
          <a:bodyPr>
            <a:normAutofit fontScale="90000"/>
          </a:bodyPr>
          <a:lstStyle/>
          <a:p>
            <a:r>
              <a:rPr lang="en-US" dirty="0"/>
              <a:t>Details – Existing Tree Protection</a:t>
            </a:r>
          </a:p>
        </p:txBody>
      </p:sp>
      <p:pic>
        <p:nvPicPr>
          <p:cNvPr id="8" name="Content Placeholder 7">
            <a:extLst>
              <a:ext uri="{FF2B5EF4-FFF2-40B4-BE49-F238E27FC236}">
                <a16:creationId xmlns:a16="http://schemas.microsoft.com/office/drawing/2014/main" id="{72C1C6C8-89B6-47F4-BBBF-EFC609AB78DC}"/>
              </a:ext>
            </a:extLst>
          </p:cNvPr>
          <p:cNvPicPr>
            <a:picLocks noGrp="1" noChangeAspect="1"/>
          </p:cNvPicPr>
          <p:nvPr>
            <p:ph idx="1"/>
          </p:nvPr>
        </p:nvPicPr>
        <p:blipFill>
          <a:blip r:embed="rId2"/>
          <a:stretch>
            <a:fillRect/>
          </a:stretch>
        </p:blipFill>
        <p:spPr>
          <a:xfrm>
            <a:off x="3010050" y="1166356"/>
            <a:ext cx="5635543" cy="4169423"/>
          </a:xfrm>
        </p:spPr>
      </p:pic>
      <p:sp>
        <p:nvSpPr>
          <p:cNvPr id="2" name="TextBox 1">
            <a:extLst>
              <a:ext uri="{FF2B5EF4-FFF2-40B4-BE49-F238E27FC236}">
                <a16:creationId xmlns:a16="http://schemas.microsoft.com/office/drawing/2014/main" id="{7FDAEFE7-E334-48FC-B44C-E64CECEDD311}"/>
              </a:ext>
            </a:extLst>
          </p:cNvPr>
          <p:cNvSpPr txBox="1"/>
          <p:nvPr/>
        </p:nvSpPr>
        <p:spPr>
          <a:xfrm>
            <a:off x="4583774" y="5335779"/>
            <a:ext cx="5400062" cy="400110"/>
          </a:xfrm>
          <a:prstGeom prst="rect">
            <a:avLst/>
          </a:prstGeom>
          <a:noFill/>
        </p:spPr>
        <p:txBody>
          <a:bodyPr wrap="square" rtlCol="0">
            <a:spAutoFit/>
          </a:bodyPr>
          <a:lstStyle/>
          <a:p>
            <a:r>
              <a:rPr lang="en-US" sz="1000" dirty="0"/>
              <a:t>Source: Author Generated from Information Found: </a:t>
            </a:r>
            <a:r>
              <a:rPr lang="en-CA" sz="1000" dirty="0"/>
              <a:t>https://aggie-horticulture.tamu.edu/earthkind/landscape/protecting-trees/</a:t>
            </a:r>
            <a:endParaRPr lang="en-US" sz="1000" dirty="0"/>
          </a:p>
        </p:txBody>
      </p:sp>
      <p:sp>
        <p:nvSpPr>
          <p:cNvPr id="3" name="TextBox 2">
            <a:extLst>
              <a:ext uri="{FF2B5EF4-FFF2-40B4-BE49-F238E27FC236}">
                <a16:creationId xmlns:a16="http://schemas.microsoft.com/office/drawing/2014/main" id="{CEC9E177-ED5A-4C38-9CB3-FDC24457E83D}"/>
              </a:ext>
            </a:extLst>
          </p:cNvPr>
          <p:cNvSpPr txBox="1"/>
          <p:nvPr/>
        </p:nvSpPr>
        <p:spPr>
          <a:xfrm>
            <a:off x="2790293" y="6049846"/>
            <a:ext cx="8461144" cy="307777"/>
          </a:xfrm>
          <a:prstGeom prst="rect">
            <a:avLst/>
          </a:prstGeom>
          <a:noFill/>
        </p:spPr>
        <p:txBody>
          <a:bodyPr wrap="square" rtlCol="0">
            <a:spAutoFit/>
          </a:bodyPr>
          <a:lstStyle/>
          <a:p>
            <a:r>
              <a:rPr lang="en-US" sz="1400" dirty="0"/>
              <a:t>Tree protection procedures in the event of a elevation/grade increase.</a:t>
            </a:r>
          </a:p>
        </p:txBody>
      </p:sp>
    </p:spTree>
    <p:extLst>
      <p:ext uri="{BB962C8B-B14F-4D97-AF65-F5344CB8AC3E}">
        <p14:creationId xmlns:p14="http://schemas.microsoft.com/office/powerpoint/2010/main" val="342334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D061-4F99-4C4A-BEC8-5CB6CC7E4474}"/>
              </a:ext>
            </a:extLst>
          </p:cNvPr>
          <p:cNvSpPr>
            <a:spLocks noGrp="1"/>
          </p:cNvSpPr>
          <p:nvPr>
            <p:ph type="title"/>
          </p:nvPr>
        </p:nvSpPr>
        <p:spPr/>
        <p:txBody>
          <a:bodyPr/>
          <a:lstStyle/>
          <a:p>
            <a:r>
              <a:rPr lang="en-US" dirty="0"/>
              <a:t>Plan View - Slough</a:t>
            </a:r>
          </a:p>
        </p:txBody>
      </p:sp>
      <p:pic>
        <p:nvPicPr>
          <p:cNvPr id="5" name="Content Placeholder 4">
            <a:extLst>
              <a:ext uri="{FF2B5EF4-FFF2-40B4-BE49-F238E27FC236}">
                <a16:creationId xmlns:a16="http://schemas.microsoft.com/office/drawing/2014/main" id="{3FF7CA42-A3CE-46F2-83E8-CA3ECF62C8D7}"/>
              </a:ext>
            </a:extLst>
          </p:cNvPr>
          <p:cNvPicPr>
            <a:picLocks noGrp="1" noChangeAspect="1"/>
          </p:cNvPicPr>
          <p:nvPr>
            <p:ph idx="1"/>
          </p:nvPr>
        </p:nvPicPr>
        <p:blipFill>
          <a:blip r:embed="rId2"/>
          <a:stretch>
            <a:fillRect/>
          </a:stretch>
        </p:blipFill>
        <p:spPr>
          <a:xfrm>
            <a:off x="2256365" y="1389405"/>
            <a:ext cx="7033491" cy="4195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9896649-79D5-4642-8302-7C8D6633CD48}"/>
              </a:ext>
            </a:extLst>
          </p:cNvPr>
          <p:cNvSpPr txBox="1"/>
          <p:nvPr/>
        </p:nvSpPr>
        <p:spPr>
          <a:xfrm>
            <a:off x="5906317" y="5651228"/>
            <a:ext cx="3461377" cy="246221"/>
          </a:xfrm>
          <a:prstGeom prst="rect">
            <a:avLst/>
          </a:prstGeom>
          <a:noFill/>
        </p:spPr>
        <p:txBody>
          <a:bodyPr wrap="square" rtlCol="0">
            <a:spAutoFit/>
          </a:bodyPr>
          <a:lstStyle/>
          <a:p>
            <a:r>
              <a:rPr lang="en-US" sz="1000" dirty="0"/>
              <a:t>Photo: City of Kamloops; Drawing: Author Generated</a:t>
            </a:r>
          </a:p>
        </p:txBody>
      </p:sp>
      <p:sp>
        <p:nvSpPr>
          <p:cNvPr id="4" name="TextBox 3">
            <a:extLst>
              <a:ext uri="{FF2B5EF4-FFF2-40B4-BE49-F238E27FC236}">
                <a16:creationId xmlns:a16="http://schemas.microsoft.com/office/drawing/2014/main" id="{7C7438C7-5398-4C0B-A5B5-4730740A9D2A}"/>
              </a:ext>
            </a:extLst>
          </p:cNvPr>
          <p:cNvSpPr txBox="1"/>
          <p:nvPr/>
        </p:nvSpPr>
        <p:spPr>
          <a:xfrm>
            <a:off x="1114547" y="6174201"/>
            <a:ext cx="10654918" cy="307777"/>
          </a:xfrm>
          <a:prstGeom prst="rect">
            <a:avLst/>
          </a:prstGeom>
          <a:noFill/>
        </p:spPr>
        <p:txBody>
          <a:bodyPr wrap="square" rtlCol="0">
            <a:spAutoFit/>
          </a:bodyPr>
          <a:lstStyle/>
          <a:p>
            <a:r>
              <a:rPr lang="en-US" sz="1400" dirty="0"/>
              <a:t>Design includes an increase in depth of the slough by one </a:t>
            </a:r>
            <a:r>
              <a:rPr lang="en-US" sz="1400" dirty="0" err="1"/>
              <a:t>metre</a:t>
            </a:r>
            <a:r>
              <a:rPr lang="en-US" sz="1400" dirty="0"/>
              <a:t> to allocate space for safe flood water storage.</a:t>
            </a:r>
          </a:p>
        </p:txBody>
      </p:sp>
    </p:spTree>
    <p:extLst>
      <p:ext uri="{BB962C8B-B14F-4D97-AF65-F5344CB8AC3E}">
        <p14:creationId xmlns:p14="http://schemas.microsoft.com/office/powerpoint/2010/main" val="248222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BD70A4-DDAD-4F7E-B192-0A4C694C7D4B}"/>
              </a:ext>
            </a:extLst>
          </p:cNvPr>
          <p:cNvSpPr>
            <a:spLocks noGrp="1"/>
          </p:cNvSpPr>
          <p:nvPr>
            <p:ph type="title"/>
          </p:nvPr>
        </p:nvSpPr>
        <p:spPr>
          <a:xfrm>
            <a:off x="646111" y="452718"/>
            <a:ext cx="9404723" cy="869826"/>
          </a:xfrm>
        </p:spPr>
        <p:txBody>
          <a:bodyPr/>
          <a:lstStyle/>
          <a:p>
            <a:r>
              <a:rPr lang="en-US" dirty="0"/>
              <a:t>Slough – Cross Section</a:t>
            </a:r>
          </a:p>
        </p:txBody>
      </p:sp>
      <p:pic>
        <p:nvPicPr>
          <p:cNvPr id="10" name="Content Placeholder 9">
            <a:extLst>
              <a:ext uri="{FF2B5EF4-FFF2-40B4-BE49-F238E27FC236}">
                <a16:creationId xmlns:a16="http://schemas.microsoft.com/office/drawing/2014/main" id="{A51C6182-F5D4-4719-93E5-401707FB074A}"/>
              </a:ext>
            </a:extLst>
          </p:cNvPr>
          <p:cNvPicPr>
            <a:picLocks noGrp="1" noChangeAspect="1"/>
          </p:cNvPicPr>
          <p:nvPr>
            <p:ph sz="half" idx="1"/>
          </p:nvPr>
        </p:nvPicPr>
        <p:blipFill>
          <a:blip r:embed="rId2"/>
          <a:stretch>
            <a:fillRect/>
          </a:stretch>
        </p:blipFill>
        <p:spPr>
          <a:xfrm>
            <a:off x="1372137" y="1331541"/>
            <a:ext cx="10071905" cy="1491651"/>
          </a:xfrm>
        </p:spPr>
      </p:pic>
      <p:pic>
        <p:nvPicPr>
          <p:cNvPr id="12" name="Content Placeholder 11">
            <a:extLst>
              <a:ext uri="{FF2B5EF4-FFF2-40B4-BE49-F238E27FC236}">
                <a16:creationId xmlns:a16="http://schemas.microsoft.com/office/drawing/2014/main" id="{022BA78B-793F-45C9-9F2D-FC4C87F36CBC}"/>
              </a:ext>
            </a:extLst>
          </p:cNvPr>
          <p:cNvPicPr>
            <a:picLocks noGrp="1" noChangeAspect="1"/>
          </p:cNvPicPr>
          <p:nvPr>
            <p:ph sz="half" idx="2"/>
          </p:nvPr>
        </p:nvPicPr>
        <p:blipFill>
          <a:blip r:embed="rId3"/>
          <a:stretch>
            <a:fillRect/>
          </a:stretch>
        </p:blipFill>
        <p:spPr>
          <a:xfrm>
            <a:off x="2259317" y="3064193"/>
            <a:ext cx="8297544" cy="2877740"/>
          </a:xfrm>
        </p:spPr>
      </p:pic>
      <p:sp>
        <p:nvSpPr>
          <p:cNvPr id="2" name="TextBox 1">
            <a:extLst>
              <a:ext uri="{FF2B5EF4-FFF2-40B4-BE49-F238E27FC236}">
                <a16:creationId xmlns:a16="http://schemas.microsoft.com/office/drawing/2014/main" id="{C006BAE0-8C19-4D87-9D23-B5CEBB842DCB}"/>
              </a:ext>
            </a:extLst>
          </p:cNvPr>
          <p:cNvSpPr txBox="1"/>
          <p:nvPr/>
        </p:nvSpPr>
        <p:spPr>
          <a:xfrm>
            <a:off x="9611012" y="2808975"/>
            <a:ext cx="3873445" cy="246221"/>
          </a:xfrm>
          <a:prstGeom prst="rect">
            <a:avLst/>
          </a:prstGeom>
          <a:noFill/>
        </p:spPr>
        <p:txBody>
          <a:bodyPr wrap="square" rtlCol="0">
            <a:spAutoFit/>
          </a:bodyPr>
          <a:lstStyle/>
          <a:p>
            <a:r>
              <a:rPr lang="en-US" sz="1000" dirty="0"/>
              <a:t>Source: Author Generated</a:t>
            </a:r>
          </a:p>
        </p:txBody>
      </p:sp>
      <p:sp>
        <p:nvSpPr>
          <p:cNvPr id="7" name="TextBox 6">
            <a:extLst>
              <a:ext uri="{FF2B5EF4-FFF2-40B4-BE49-F238E27FC236}">
                <a16:creationId xmlns:a16="http://schemas.microsoft.com/office/drawing/2014/main" id="{8E3A0DA7-C3D3-4CFC-B05C-7F0D0F439F9E}"/>
              </a:ext>
            </a:extLst>
          </p:cNvPr>
          <p:cNvSpPr txBox="1"/>
          <p:nvPr/>
        </p:nvSpPr>
        <p:spPr>
          <a:xfrm>
            <a:off x="8743051" y="5919692"/>
            <a:ext cx="3873445" cy="246221"/>
          </a:xfrm>
          <a:prstGeom prst="rect">
            <a:avLst/>
          </a:prstGeom>
          <a:noFill/>
        </p:spPr>
        <p:txBody>
          <a:bodyPr wrap="square" rtlCol="0">
            <a:spAutoFit/>
          </a:bodyPr>
          <a:lstStyle/>
          <a:p>
            <a:r>
              <a:rPr lang="en-US" sz="1000" dirty="0"/>
              <a:t>Source: Author Generated</a:t>
            </a:r>
          </a:p>
        </p:txBody>
      </p:sp>
      <p:sp>
        <p:nvSpPr>
          <p:cNvPr id="3" name="TextBox 2">
            <a:extLst>
              <a:ext uri="{FF2B5EF4-FFF2-40B4-BE49-F238E27FC236}">
                <a16:creationId xmlns:a16="http://schemas.microsoft.com/office/drawing/2014/main" id="{40BCF3B7-AFF4-4495-AFB9-7BC0C146989C}"/>
              </a:ext>
            </a:extLst>
          </p:cNvPr>
          <p:cNvSpPr txBox="1"/>
          <p:nvPr/>
        </p:nvSpPr>
        <p:spPr>
          <a:xfrm>
            <a:off x="1114548" y="6165913"/>
            <a:ext cx="10737332" cy="523220"/>
          </a:xfrm>
          <a:prstGeom prst="rect">
            <a:avLst/>
          </a:prstGeom>
          <a:noFill/>
        </p:spPr>
        <p:txBody>
          <a:bodyPr wrap="square" rtlCol="0">
            <a:spAutoFit/>
          </a:bodyPr>
          <a:lstStyle/>
          <a:p>
            <a:r>
              <a:rPr lang="en-US" sz="1400" dirty="0"/>
              <a:t>The cross section illustrates what the one </a:t>
            </a:r>
            <a:r>
              <a:rPr lang="en-US" sz="1400" dirty="0" err="1"/>
              <a:t>metre</a:t>
            </a:r>
            <a:r>
              <a:rPr lang="en-US" sz="1400" dirty="0"/>
              <a:t> grade change for the slough.  In the detail drawing, the rehabilitation of the wildlife habitat is outlined.</a:t>
            </a:r>
          </a:p>
        </p:txBody>
      </p:sp>
    </p:spTree>
    <p:extLst>
      <p:ext uri="{BB962C8B-B14F-4D97-AF65-F5344CB8AC3E}">
        <p14:creationId xmlns:p14="http://schemas.microsoft.com/office/powerpoint/2010/main" val="4212543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TotalTime>
  <Words>328</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McArthur Island Flood Protection</vt:lpstr>
      <vt:lpstr>Mcarthur Island overview</vt:lpstr>
      <vt:lpstr>Nature Path - Cross Sections</vt:lpstr>
      <vt:lpstr>Roadway – Cross Sections</vt:lpstr>
      <vt:lpstr>Roadway – Cross Sections</vt:lpstr>
      <vt:lpstr>Profile Views</vt:lpstr>
      <vt:lpstr>Details – Existing Tree Protection</vt:lpstr>
      <vt:lpstr>Plan View - Slough</vt:lpstr>
      <vt:lpstr>Slough – Cross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McArthur Island Flood Protecion</dc:title>
  <dc:creator>Hannah Clark</dc:creator>
  <cp:lastModifiedBy>Hannah Clark</cp:lastModifiedBy>
  <cp:revision>11</cp:revision>
  <dcterms:created xsi:type="dcterms:W3CDTF">2021-11-21T23:28:29Z</dcterms:created>
  <dcterms:modified xsi:type="dcterms:W3CDTF">2022-01-26T20:32:41Z</dcterms:modified>
</cp:coreProperties>
</file>